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  <p:sldMasterId id="2147483829" r:id="rId2"/>
  </p:sldMasterIdLst>
  <p:notesMasterIdLst>
    <p:notesMasterId r:id="rId26"/>
  </p:notesMasterIdLst>
  <p:sldIdLst>
    <p:sldId id="256" r:id="rId3"/>
    <p:sldId id="277" r:id="rId4"/>
    <p:sldId id="278" r:id="rId5"/>
    <p:sldId id="257" r:id="rId6"/>
    <p:sldId id="280" r:id="rId7"/>
    <p:sldId id="273" r:id="rId8"/>
    <p:sldId id="258" r:id="rId9"/>
    <p:sldId id="259" r:id="rId10"/>
    <p:sldId id="260" r:id="rId11"/>
    <p:sldId id="261" r:id="rId12"/>
    <p:sldId id="264" r:id="rId13"/>
    <p:sldId id="270" r:id="rId14"/>
    <p:sldId id="269" r:id="rId15"/>
    <p:sldId id="279" r:id="rId16"/>
    <p:sldId id="265" r:id="rId17"/>
    <p:sldId id="266" r:id="rId18"/>
    <p:sldId id="267" r:id="rId19"/>
    <p:sldId id="268" r:id="rId20"/>
    <p:sldId id="274" r:id="rId21"/>
    <p:sldId id="275" r:id="rId22"/>
    <p:sldId id="262" r:id="rId23"/>
    <p:sldId id="263" r:id="rId24"/>
    <p:sldId id="276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11" autoAdjust="0"/>
    <p:restoredTop sz="94660"/>
  </p:normalViewPr>
  <p:slideViewPr>
    <p:cSldViewPr>
      <p:cViewPr>
        <p:scale>
          <a:sx n="60" d="100"/>
          <a:sy n="60" d="100"/>
        </p:scale>
        <p:origin x="-1578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155474-D4C9-46B2-A91F-AD071BD80B5C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90601-D79A-4833-9197-2F1AF7187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689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90601-D79A-4833-9197-2F1AF7187A8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436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67CD5-C0C2-4F57-B4F6-2BDCD4F95456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D1F45-55D6-4617-AC2B-8C0B18525C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BED90-E052-49BF-9B79-EC34063D13D9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22A32-3BD8-4C60-B52D-8ECDD32B0B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1C26B-FD13-4A90-A76A-1F7A72FC7DA7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14C41-7F01-4202-B129-4212C6F3FD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4C727-76E4-484D-BB81-25F029F11685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E2005-EE32-4AD4-84AE-F89F826BAE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1302C-585E-4DB0-8E89-CE3CB902ED98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6661E-A656-470E-959C-AAED74A323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C2CA8-64F0-471E-BD88-935960AC58A5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6CDBB-4833-4820-ABFA-1BAD91F30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8B440-8145-4E0B-9BB8-5D3E9DA6A63B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F7A3C-FA83-4DE2-8230-E093D37FDB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2F457-AC8F-4A42-85DA-212669F4702F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23691-D93C-4FC8-897A-02FF2A8B59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516438" y="993775"/>
            <a:ext cx="1846262" cy="1530350"/>
            <a:chOff x="4718762" y="993075"/>
            <a:chExt cx="1847138" cy="1530439"/>
          </a:xfrm>
        </p:grpSpPr>
        <p:sp>
          <p:nvSpPr>
            <p:cNvPr id="6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138A3-DE84-44EB-B33C-FE6254D05C30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643BD-28E3-49D8-8A4F-2225B786A1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537BA-DF52-4ABB-A16F-46181DD294D9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1212B-8B92-4AD5-AEB6-B40D120DAE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09272-8333-4026-89F6-CB301826D2DF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6DDB0-E5B6-4979-B7C7-102EA16F23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4DE7F-C023-4D9B-98C8-E4F4A372C2B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448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F6358-3306-455A-9D66-6BF01014908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213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E62B4-EF18-4454-BC64-B4E2621DA51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021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D92B2-9866-4B7F-8643-6E500376E6D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556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D6AF3-0E36-44CA-BAAC-2E0EB2F11E8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6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AB113-F6B3-4DA6-B28D-56A10D6D0AE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2506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DA575-699E-4751-A6F8-8396322D753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005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4D3B9-41EC-4664-A647-DE3DC132D2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1794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B6C5B-0317-415E-B588-F7BA4080B13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919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47F2E-C594-4F4E-B405-BD192900459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2010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6111D-A3C4-449D-855D-19477D846EF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891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113" y="4941888"/>
            <a:ext cx="611187" cy="61118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400" y="482600"/>
            <a:ext cx="598488" cy="904875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475" y="1887538"/>
            <a:ext cx="609600" cy="60960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588" y="282575"/>
            <a:ext cx="1128712" cy="112871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775" y="1327150"/>
            <a:ext cx="608013" cy="60801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525" y="5611813"/>
            <a:ext cx="738188" cy="73818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588" y="4927600"/>
            <a:ext cx="738187" cy="738188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59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5"/>
            <a:ext cx="71247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16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7ACF0F4-FD33-4AD4-AB6E-DBAA2E3C2827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8"/>
            <a:ext cx="525621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5951538"/>
            <a:ext cx="60801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DDA85D0-5600-4A90-B692-1AD94805FB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3988" y="2698750"/>
            <a:ext cx="468312" cy="46831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663" y="3167063"/>
            <a:ext cx="458787" cy="45878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7" r:id="rId1"/>
    <p:sldLayoutId id="2147483826" r:id="rId2"/>
    <p:sldLayoutId id="2147483825" r:id="rId3"/>
    <p:sldLayoutId id="2147483824" r:id="rId4"/>
    <p:sldLayoutId id="2147483823" r:id="rId5"/>
    <p:sldLayoutId id="2147483822" r:id="rId6"/>
    <p:sldLayoutId id="2147483821" r:id="rId7"/>
    <p:sldLayoutId id="2147483820" r:id="rId8"/>
    <p:sldLayoutId id="2147483828" r:id="rId9"/>
    <p:sldLayoutId id="2147483819" r:id="rId10"/>
    <p:sldLayoutId id="2147483818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9253207-DB48-4DCA-B64D-73A7B632B0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115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57679"/>
            <a:ext cx="7772400" cy="1584325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</a:br>
            <a: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</a:br>
            <a: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</a:br>
            <a: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</a:br>
            <a: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</a:br>
            <a: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</a:br>
            <a: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</a:br>
            <a:endParaRPr lang="ru-RU" b="1" dirty="0" smtClean="0">
              <a:effectLst>
                <a:outerShdw blurRad="38100" dist="38100" dir="2700000" algn="tl">
                  <a:srgbClr val="E89117"/>
                </a:outerShdw>
              </a:effectLst>
              <a:latin typeface="a_Futurica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388" y="1557338"/>
            <a:ext cx="885666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16216" y="560013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Воспитатели:</a:t>
            </a:r>
            <a:endParaRPr lang="ru-RU" dirty="0"/>
          </a:p>
          <a:p>
            <a:r>
              <a:rPr lang="ru-RU" dirty="0" smtClean="0"/>
              <a:t>Дронова Т.А</a:t>
            </a:r>
            <a:r>
              <a:rPr lang="ru-RU" dirty="0"/>
              <a:t>.</a:t>
            </a:r>
          </a:p>
          <a:p>
            <a:r>
              <a:rPr lang="ru-RU" dirty="0" err="1" smtClean="0"/>
              <a:t>Островерхова</a:t>
            </a:r>
            <a:r>
              <a:rPr lang="ru-RU" dirty="0" smtClean="0"/>
              <a:t> Н.В</a:t>
            </a:r>
            <a:r>
              <a:rPr lang="ru-RU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20688"/>
            <a:ext cx="5472608" cy="3458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 flipH="1">
            <a:off x="2065283" y="4204544"/>
            <a:ext cx="445093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solidFill>
                  <a:prstClr val="white"/>
                </a:solidFill>
              </a:rPr>
              <a:t>Презентация </a:t>
            </a:r>
          </a:p>
          <a:p>
            <a:pPr lvl="0"/>
            <a:r>
              <a:rPr lang="ru-RU" sz="2800" dirty="0">
                <a:solidFill>
                  <a:prstClr val="white"/>
                </a:solidFill>
              </a:rPr>
              <a:t>проектной </a:t>
            </a:r>
            <a:r>
              <a:rPr lang="ru-RU" sz="2800" dirty="0" smtClean="0">
                <a:solidFill>
                  <a:prstClr val="white"/>
                </a:solidFill>
              </a:rPr>
              <a:t>деятельности</a:t>
            </a:r>
          </a:p>
          <a:p>
            <a:pPr lvl="0"/>
            <a:r>
              <a:rPr lang="ru-RU" sz="2800" dirty="0" smtClean="0">
                <a:solidFill>
                  <a:prstClr val="white"/>
                </a:solidFill>
              </a:rPr>
              <a:t>«Наш край родной-Донской</a:t>
            </a:r>
            <a:endParaRPr lang="ru-RU" sz="2800" dirty="0">
              <a:solidFill>
                <a:prstClr val="white"/>
              </a:solidFill>
            </a:endParaRPr>
          </a:p>
          <a:p>
            <a:pPr lvl="0"/>
            <a:r>
              <a:rPr lang="ru-RU" sz="2800" dirty="0">
                <a:solidFill>
                  <a:prstClr val="white"/>
                </a:solidFill>
              </a:rPr>
              <a:t>из опыта </a:t>
            </a:r>
            <a:r>
              <a:rPr lang="ru-RU" sz="2800" dirty="0" smtClean="0">
                <a:solidFill>
                  <a:prstClr val="white"/>
                </a:solidFill>
              </a:rPr>
              <a:t>работы.</a:t>
            </a:r>
            <a:endParaRPr lang="ru-RU" sz="28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  <a:t>Проект  «</a:t>
            </a:r>
            <a: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  <a:t>Наш край родной -Донской»</a:t>
            </a:r>
            <a:b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  <a:latin typeface="a_Futurica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772816"/>
            <a:ext cx="7124700" cy="4052888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/>
              <a:t>Цель</a:t>
            </a:r>
            <a:r>
              <a:rPr lang="ru-RU" sz="2400" dirty="0"/>
              <a:t>: формирование экологически ценного опыта общения с природой Донского края ,гуманного поведения и деятельности в </a:t>
            </a:r>
            <a:r>
              <a:rPr lang="ru-RU" sz="2400" dirty="0" smtClean="0"/>
              <a:t>природе, формирование   </a:t>
            </a:r>
            <a:r>
              <a:rPr lang="ru-RU" sz="2400" dirty="0"/>
              <a:t>разносторонних представлений о животных и растениях Донского </a:t>
            </a:r>
            <a:r>
              <a:rPr lang="ru-RU" sz="2400" dirty="0" smtClean="0"/>
              <a:t>края.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18593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5412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7124700" cy="923925"/>
          </a:xfrm>
        </p:spPr>
        <p:txBody>
          <a:bodyPr/>
          <a:lstStyle/>
          <a:p>
            <a:r>
              <a:rPr lang="ru-RU" dirty="0" smtClean="0">
                <a:cs typeface="Aharoni" pitchFamily="2" charset="-79"/>
              </a:rPr>
              <a:t>Участники проекта:</a:t>
            </a:r>
            <a:endParaRPr lang="ru-RU" dirty="0">
              <a:cs typeface="Aharoni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06575"/>
            <a:ext cx="7738814" cy="428672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sz="2400" dirty="0" smtClean="0"/>
              <a:t>Дети подготовительной группы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-Родители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-Воспитатели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12" descr="C:\Users\новый\Desktop\проект\SAM_27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924944"/>
            <a:ext cx="5734726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831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692150"/>
            <a:ext cx="8718550" cy="30003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8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8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8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24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Задачи</a:t>
            </a:r>
            <a:r>
              <a:rPr lang="ru-RU" sz="24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: </a:t>
            </a:r>
            <a:r>
              <a:rPr lang="ru-RU" sz="18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8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800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800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Знакомить детей с историей Донского края и его достопримечательностями.</a:t>
            </a:r>
            <a:br>
              <a:rPr lang="ru-RU" sz="24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Расширить представления детей об особенностях флоры и фауны Донского края.</a:t>
            </a:r>
            <a:br>
              <a:rPr lang="ru-RU" sz="24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Обогатить представление о р. Дон и других водоемах нашего района.</a:t>
            </a:r>
            <a:br>
              <a:rPr lang="ru-RU" sz="24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24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Учить видеть и понимать последствия действий человека по отношению к родной природе.</a:t>
            </a:r>
            <a:br>
              <a:rPr lang="ru-RU" sz="24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endParaRPr lang="ru-RU" sz="2400" b="1" dirty="0" smtClean="0">
              <a:effectLst>
                <a:outerShdw blurRad="38100" dist="38100" dir="2700000" algn="tl">
                  <a:srgbClr val="E89117"/>
                </a:outerShdw>
              </a:effectLst>
            </a:endParaRPr>
          </a:p>
        </p:txBody>
      </p:sp>
      <p:pic>
        <p:nvPicPr>
          <p:cNvPr id="2050" name="Picture 2" descr="http://img0.liveinternet.ru/images/attach/b/3/14/28/14028289_Sherbakov.jpg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179512" y="4725144"/>
            <a:ext cx="3024335" cy="1864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10" descr="http://lib.rus.ec/i/27/309227/i_049.jpg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6136076" y="4724314"/>
            <a:ext cx="2828412" cy="18730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8" descr="http://www.foto-don-reka.ru/d/4680-2/053_zimniy_peyzaj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3419872" y="4732561"/>
            <a:ext cx="2486388" cy="1864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650" y="188641"/>
            <a:ext cx="7124700" cy="1411560"/>
          </a:xfrm>
        </p:spPr>
        <p:txBody>
          <a:bodyPr/>
          <a:lstStyle/>
          <a:p>
            <a:r>
              <a:rPr lang="ru-RU" dirty="0" smtClean="0"/>
              <a:t>ПРЕДПОЛАГАЕМЫЙ РЕЗУЛЬТАТ: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700808"/>
            <a:ext cx="7124700" cy="4052888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-Ребенок </a:t>
            </a:r>
            <a:r>
              <a:rPr lang="ru-RU" sz="2800" dirty="0"/>
              <a:t>узнает историю, культуру своего региона, города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r>
              <a:rPr lang="ru-RU" sz="2800" dirty="0" smtClean="0"/>
              <a:t>- </a:t>
            </a:r>
            <a:r>
              <a:rPr lang="ru-RU" sz="2800" dirty="0"/>
              <a:t>Умение видеть красоту родного края, бережного отношения к животным и растениями Донского края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r>
              <a:rPr lang="ru-RU" sz="2800" dirty="0" smtClean="0"/>
              <a:t> -Знакомится </a:t>
            </a:r>
            <a:r>
              <a:rPr lang="ru-RU" sz="2800" dirty="0"/>
              <a:t>с обычаями и традициями донского казачества.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/>
              <a:t>-</a:t>
            </a:r>
            <a:r>
              <a:rPr lang="ru-RU" sz="2800" dirty="0" smtClean="0"/>
              <a:t>Воспитание </a:t>
            </a:r>
            <a:r>
              <a:rPr lang="ru-RU" sz="2800" dirty="0"/>
              <a:t>уважения к людям родного края, воспитание толерантности.</a:t>
            </a:r>
          </a:p>
        </p:txBody>
      </p:sp>
    </p:spTree>
    <p:extLst>
      <p:ext uri="{BB962C8B-B14F-4D97-AF65-F5344CB8AC3E}">
        <p14:creationId xmlns:p14="http://schemas.microsoft.com/office/powerpoint/2010/main" val="3165233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785225" cy="1225550"/>
          </a:xfrm>
          <a:solidFill>
            <a:srgbClr val="E6FDCB"/>
          </a:solidFill>
          <a:ln w="38100">
            <a:solidFill>
              <a:srgbClr val="00FF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66FF"/>
                </a:solidFill>
              </a:rPr>
              <a:t>        Схема решения поставленных задач через</a:t>
            </a:r>
            <a:br>
              <a:rPr lang="ru-RU" sz="2800" b="1" dirty="0" smtClean="0">
                <a:solidFill>
                  <a:srgbClr val="0066FF"/>
                </a:solidFill>
              </a:rPr>
            </a:br>
            <a:r>
              <a:rPr lang="ru-RU" sz="2800" b="1" dirty="0" smtClean="0">
                <a:solidFill>
                  <a:srgbClr val="0066FF"/>
                </a:solidFill>
              </a:rPr>
              <a:t>           интеграцию образовательных областей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484313"/>
            <a:ext cx="8928100" cy="5373687"/>
          </a:xfrm>
          <a:solidFill>
            <a:srgbClr val="E6FDCB"/>
          </a:solidFill>
          <a:ln w="38100">
            <a:solidFill>
              <a:srgbClr val="00FF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851275" y="2924175"/>
            <a:ext cx="1657350" cy="1441450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0066FF"/>
                </a:solidFill>
              </a:rPr>
              <a:t>Воспитание</a:t>
            </a:r>
          </a:p>
          <a:p>
            <a:pPr algn="ctr"/>
            <a:r>
              <a:rPr lang="ru-RU" b="1" dirty="0" smtClean="0">
                <a:solidFill>
                  <a:srgbClr val="0066FF"/>
                </a:solidFill>
              </a:rPr>
              <a:t>чувства </a:t>
            </a:r>
          </a:p>
          <a:p>
            <a:pPr algn="ctr"/>
            <a:r>
              <a:rPr lang="ru-RU" b="1" dirty="0" smtClean="0">
                <a:solidFill>
                  <a:srgbClr val="0066FF"/>
                </a:solidFill>
              </a:rPr>
              <a:t>патриотизма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179512" y="1557338"/>
            <a:ext cx="2885568" cy="1223961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FF3300"/>
                </a:solidFill>
              </a:rPr>
              <a:t>«Познание»</a:t>
            </a:r>
          </a:p>
          <a:p>
            <a:pPr algn="ctr"/>
            <a:r>
              <a:rPr lang="ru-RU" sz="1400" b="1" dirty="0" smtClean="0">
                <a:solidFill>
                  <a:srgbClr val="0066FF"/>
                </a:solidFill>
              </a:rPr>
              <a:t>Знакомство с природой,</a:t>
            </a:r>
          </a:p>
          <a:p>
            <a:pPr algn="ctr"/>
            <a:r>
              <a:rPr lang="ru-RU" sz="1400" b="1" dirty="0" smtClean="0">
                <a:solidFill>
                  <a:srgbClr val="0066FF"/>
                </a:solidFill>
              </a:rPr>
              <a:t>культурой, традициями</a:t>
            </a:r>
          </a:p>
          <a:p>
            <a:pPr algn="ctr"/>
            <a:r>
              <a:rPr lang="ru-RU" sz="1400" b="1" dirty="0" smtClean="0">
                <a:solidFill>
                  <a:srgbClr val="0066FF"/>
                </a:solidFill>
              </a:rPr>
              <a:t> малой родины и</a:t>
            </a:r>
          </a:p>
          <a:p>
            <a:pPr algn="ctr"/>
            <a:r>
              <a:rPr lang="ru-RU" sz="1400" b="1" dirty="0" smtClean="0">
                <a:solidFill>
                  <a:srgbClr val="0066FF"/>
                </a:solidFill>
              </a:rPr>
              <a:t> родной страны России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5867400" y="1557338"/>
            <a:ext cx="2881313" cy="1223962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b="1" smtClean="0">
                <a:solidFill>
                  <a:srgbClr val="FF3300"/>
                </a:solidFill>
              </a:rPr>
              <a:t>« Коммуникация»</a:t>
            </a:r>
          </a:p>
          <a:p>
            <a:pPr algn="ctr"/>
            <a:r>
              <a:rPr lang="ru-RU" sz="1400" b="1" smtClean="0">
                <a:solidFill>
                  <a:srgbClr val="0066FF"/>
                </a:solidFill>
              </a:rPr>
              <a:t>Формирование навыков </a:t>
            </a:r>
          </a:p>
          <a:p>
            <a:pPr algn="ctr"/>
            <a:r>
              <a:rPr lang="ru-RU" sz="1400" b="1" smtClean="0">
                <a:solidFill>
                  <a:srgbClr val="0066FF"/>
                </a:solidFill>
              </a:rPr>
              <a:t>общения и поведения</a:t>
            </a:r>
          </a:p>
          <a:p>
            <a:pPr algn="ctr"/>
            <a:r>
              <a:rPr lang="ru-RU" sz="1400" b="1" smtClean="0">
                <a:solidFill>
                  <a:srgbClr val="0066FF"/>
                </a:solidFill>
              </a:rPr>
              <a:t> в обществе в ходе проведения</a:t>
            </a:r>
          </a:p>
          <a:p>
            <a:pPr algn="ctr"/>
            <a:r>
              <a:rPr lang="ru-RU" sz="1400" b="1" smtClean="0">
                <a:solidFill>
                  <a:srgbClr val="0066FF"/>
                </a:solidFill>
              </a:rPr>
              <a:t>экскурсий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5867400" y="2924175"/>
            <a:ext cx="2879725" cy="1223963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FF3300"/>
                </a:solidFill>
              </a:rPr>
              <a:t>« Художественное </a:t>
            </a:r>
          </a:p>
          <a:p>
            <a:pPr algn="ctr"/>
            <a:r>
              <a:rPr lang="ru-RU" b="1" dirty="0" smtClean="0">
                <a:solidFill>
                  <a:srgbClr val="FF3300"/>
                </a:solidFill>
              </a:rPr>
              <a:t>Творчество»</a:t>
            </a:r>
          </a:p>
          <a:p>
            <a:pPr algn="ctr"/>
            <a:r>
              <a:rPr lang="ru-RU" sz="1400" b="1" dirty="0" smtClean="0">
                <a:solidFill>
                  <a:srgbClr val="0066FF"/>
                </a:solidFill>
              </a:rPr>
              <a:t>Отражение полученных знаний</a:t>
            </a:r>
          </a:p>
          <a:p>
            <a:pPr algn="ctr"/>
            <a:r>
              <a:rPr lang="ru-RU" sz="1400" b="1" dirty="0" smtClean="0">
                <a:solidFill>
                  <a:srgbClr val="0066FF"/>
                </a:solidFill>
              </a:rPr>
              <a:t>о малой родине и стране</a:t>
            </a:r>
          </a:p>
          <a:p>
            <a:pPr algn="ctr"/>
            <a:r>
              <a:rPr lang="ru-RU" sz="1400" b="1" dirty="0" smtClean="0">
                <a:solidFill>
                  <a:srgbClr val="0066FF"/>
                </a:solidFill>
              </a:rPr>
              <a:t>в продуктивной деятельности</a:t>
            </a: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323850" y="4652963"/>
            <a:ext cx="3168650" cy="1152525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b="1" smtClean="0">
                <a:solidFill>
                  <a:srgbClr val="FF3300"/>
                </a:solidFill>
              </a:rPr>
              <a:t>« Музыка»</a:t>
            </a:r>
          </a:p>
          <a:p>
            <a:pPr algn="ctr"/>
            <a:r>
              <a:rPr lang="ru-RU" sz="1400" b="1" smtClean="0">
                <a:solidFill>
                  <a:srgbClr val="0066FF"/>
                </a:solidFill>
              </a:rPr>
              <a:t>Приобщение детей к культурным </a:t>
            </a:r>
          </a:p>
          <a:p>
            <a:pPr algn="ctr"/>
            <a:r>
              <a:rPr lang="ru-RU" sz="1400" b="1" smtClean="0">
                <a:solidFill>
                  <a:srgbClr val="0066FF"/>
                </a:solidFill>
              </a:rPr>
              <a:t>традициям русского народа</a:t>
            </a: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395288" y="2997200"/>
            <a:ext cx="3097212" cy="1439863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mtClean="0">
              <a:solidFill>
                <a:srgbClr val="FF3300"/>
              </a:solidFill>
            </a:endParaRPr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3708400" y="5445125"/>
            <a:ext cx="3241675" cy="1268413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b="1" smtClean="0">
                <a:solidFill>
                  <a:srgbClr val="FF3300"/>
                </a:solidFill>
              </a:rPr>
              <a:t>« Чтение художественной</a:t>
            </a:r>
          </a:p>
          <a:p>
            <a:pPr algn="ctr"/>
            <a:r>
              <a:rPr lang="ru-RU" b="1" smtClean="0">
                <a:solidFill>
                  <a:srgbClr val="FF3300"/>
                </a:solidFill>
              </a:rPr>
              <a:t>Литературы»</a:t>
            </a:r>
          </a:p>
          <a:p>
            <a:pPr algn="ctr"/>
            <a:r>
              <a:rPr lang="ru-RU" sz="1400" b="1" smtClean="0">
                <a:solidFill>
                  <a:srgbClr val="0066FF"/>
                </a:solidFill>
              </a:rPr>
              <a:t>Обогащение запаса знаний детей</a:t>
            </a:r>
          </a:p>
          <a:p>
            <a:pPr algn="ctr"/>
            <a:r>
              <a:rPr lang="ru-RU" sz="1400" b="1" smtClean="0">
                <a:solidFill>
                  <a:srgbClr val="0066FF"/>
                </a:solidFill>
              </a:rPr>
              <a:t>о родной стране с помощью</a:t>
            </a:r>
          </a:p>
          <a:p>
            <a:pPr algn="ctr"/>
            <a:r>
              <a:rPr lang="ru-RU" sz="1400" b="1" smtClean="0">
                <a:solidFill>
                  <a:srgbClr val="0066FF"/>
                </a:solidFill>
              </a:rPr>
              <a:t>художественного слова</a:t>
            </a:r>
            <a:r>
              <a:rPr lang="ru-RU" sz="140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56" name="Rectangle 12"/>
          <p:cNvSpPr>
            <a:spLocks noChangeArrowheads="1"/>
          </p:cNvSpPr>
          <p:nvPr/>
        </p:nvSpPr>
        <p:spPr bwMode="auto">
          <a:xfrm>
            <a:off x="5580063" y="4292600"/>
            <a:ext cx="3311525" cy="1008063"/>
          </a:xfrm>
          <a:prstGeom prst="rect">
            <a:avLst/>
          </a:prstGeom>
          <a:solidFill>
            <a:schemeClr val="bg1"/>
          </a:solidFill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b="1" smtClean="0">
                <a:solidFill>
                  <a:srgbClr val="FF3300"/>
                </a:solidFill>
              </a:rPr>
              <a:t>« Труд»</a:t>
            </a:r>
          </a:p>
          <a:p>
            <a:pPr algn="ctr"/>
            <a:r>
              <a:rPr lang="ru-RU" sz="1400" b="1" smtClean="0">
                <a:solidFill>
                  <a:srgbClr val="0066FF"/>
                </a:solidFill>
              </a:rPr>
              <a:t>Формирование представлений </a:t>
            </a:r>
          </a:p>
          <a:p>
            <a:pPr algn="ctr"/>
            <a:r>
              <a:rPr lang="ru-RU" sz="1400" b="1" smtClean="0">
                <a:solidFill>
                  <a:srgbClr val="0066FF"/>
                </a:solidFill>
              </a:rPr>
              <a:t>о труде взрослых, как основном</a:t>
            </a:r>
          </a:p>
          <a:p>
            <a:pPr algn="ctr"/>
            <a:r>
              <a:rPr lang="ru-RU" sz="1400" b="1" smtClean="0">
                <a:solidFill>
                  <a:srgbClr val="0066FF"/>
                </a:solidFill>
              </a:rPr>
              <a:t>источнике богатства нашей Родины</a:t>
            </a:r>
          </a:p>
        </p:txBody>
      </p:sp>
      <p:sp>
        <p:nvSpPr>
          <p:cNvPr id="6157" name="Text Box 17"/>
          <p:cNvSpPr txBox="1">
            <a:spLocks noChangeArrowheads="1"/>
          </p:cNvSpPr>
          <p:nvPr/>
        </p:nvSpPr>
        <p:spPr bwMode="auto">
          <a:xfrm>
            <a:off x="323850" y="2997200"/>
            <a:ext cx="3379788" cy="143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b="1" dirty="0" smtClean="0">
                <a:solidFill>
                  <a:srgbClr val="FF3300"/>
                </a:solidFill>
              </a:rPr>
              <a:t>    « Социализация»</a:t>
            </a:r>
          </a:p>
          <a:p>
            <a:pPr eaLnBrk="1" hangingPunct="1"/>
            <a:r>
              <a:rPr lang="ru-RU" sz="1400" b="1" dirty="0" smtClean="0">
                <a:solidFill>
                  <a:srgbClr val="0066FF"/>
                </a:solidFill>
              </a:rPr>
              <a:t>    Обогащение знаний детей</a:t>
            </a:r>
          </a:p>
          <a:p>
            <a:pPr eaLnBrk="1" hangingPunct="1"/>
            <a:r>
              <a:rPr lang="ru-RU" sz="1400" b="1" dirty="0" smtClean="0">
                <a:solidFill>
                  <a:srgbClr val="0066FF"/>
                </a:solidFill>
              </a:rPr>
              <a:t>  об общественной жизни людей</a:t>
            </a:r>
          </a:p>
          <a:p>
            <a:pPr eaLnBrk="1" hangingPunct="1"/>
            <a:r>
              <a:rPr lang="ru-RU" sz="1400" b="1" dirty="0" smtClean="0">
                <a:solidFill>
                  <a:srgbClr val="0066FF"/>
                </a:solidFill>
              </a:rPr>
              <a:t>  в стране через организацию</a:t>
            </a:r>
          </a:p>
          <a:p>
            <a:pPr eaLnBrk="1" hangingPunct="1"/>
            <a:r>
              <a:rPr lang="ru-RU" sz="1400" b="1" dirty="0" smtClean="0">
                <a:solidFill>
                  <a:srgbClr val="0066FF"/>
                </a:solidFill>
              </a:rPr>
              <a:t>  сюжетно-ролевой игры</a:t>
            </a:r>
          </a:p>
          <a:p>
            <a:pPr eaLnBrk="1" hangingPunct="1"/>
            <a:endParaRPr lang="ru-RU" sz="1400" b="1" dirty="0" smtClean="0">
              <a:solidFill>
                <a:srgbClr val="0066FF"/>
              </a:solidFill>
            </a:endParaRPr>
          </a:p>
        </p:txBody>
      </p:sp>
      <p:sp>
        <p:nvSpPr>
          <p:cNvPr id="6158" name="Line 23"/>
          <p:cNvSpPr>
            <a:spLocks noChangeShapeType="1"/>
          </p:cNvSpPr>
          <p:nvPr/>
        </p:nvSpPr>
        <p:spPr bwMode="auto">
          <a:xfrm flipH="1" flipV="1">
            <a:off x="3059113" y="1844675"/>
            <a:ext cx="1296987" cy="10795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9" name="Line 24"/>
          <p:cNvSpPr>
            <a:spLocks noChangeShapeType="1"/>
          </p:cNvSpPr>
          <p:nvPr/>
        </p:nvSpPr>
        <p:spPr bwMode="auto">
          <a:xfrm flipV="1">
            <a:off x="4932363" y="2060575"/>
            <a:ext cx="863600" cy="863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60" name="Line 25"/>
          <p:cNvSpPr>
            <a:spLocks noChangeShapeType="1"/>
          </p:cNvSpPr>
          <p:nvPr/>
        </p:nvSpPr>
        <p:spPr bwMode="auto">
          <a:xfrm flipH="1">
            <a:off x="3563938" y="3716338"/>
            <a:ext cx="287337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61" name="Line 26"/>
          <p:cNvSpPr>
            <a:spLocks noChangeShapeType="1"/>
          </p:cNvSpPr>
          <p:nvPr/>
        </p:nvSpPr>
        <p:spPr bwMode="auto">
          <a:xfrm flipH="1">
            <a:off x="3492500" y="4365625"/>
            <a:ext cx="863600" cy="57626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62" name="Line 27"/>
          <p:cNvSpPr>
            <a:spLocks noChangeShapeType="1"/>
          </p:cNvSpPr>
          <p:nvPr/>
        </p:nvSpPr>
        <p:spPr bwMode="auto">
          <a:xfrm>
            <a:off x="5076825" y="4365625"/>
            <a:ext cx="503238" cy="5746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63" name="Line 28"/>
          <p:cNvSpPr>
            <a:spLocks noChangeShapeType="1"/>
          </p:cNvSpPr>
          <p:nvPr/>
        </p:nvSpPr>
        <p:spPr bwMode="auto">
          <a:xfrm>
            <a:off x="5508625" y="3429000"/>
            <a:ext cx="35877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64" name="Line 29"/>
          <p:cNvSpPr>
            <a:spLocks noChangeShapeType="1"/>
          </p:cNvSpPr>
          <p:nvPr/>
        </p:nvSpPr>
        <p:spPr bwMode="auto">
          <a:xfrm>
            <a:off x="4716463" y="4365625"/>
            <a:ext cx="0" cy="10795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6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115888"/>
            <a:ext cx="8640762" cy="3286125"/>
          </a:xfrm>
        </p:spPr>
        <p:txBody>
          <a:bodyPr>
            <a:normAutofit/>
          </a:bodyPr>
          <a:lstStyle/>
          <a:p>
            <a:pPr algn="ctr"/>
            <a:r>
              <a:rPr lang="ru-RU" sz="2800" b="1" u="sng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Проблема</a:t>
            </a:r>
            <a:r>
              <a:rPr lang="ru-RU" sz="28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: </a:t>
            </a:r>
            <a:br>
              <a:rPr lang="ru-RU" sz="28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28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28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28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недостаточное знание о природе Донского края </a:t>
            </a:r>
            <a:br>
              <a:rPr lang="ru-RU" sz="28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28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у детей и родителей, </a:t>
            </a:r>
            <a:br>
              <a:rPr lang="ru-RU" sz="28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28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его истории и уникальности.</a:t>
            </a:r>
            <a:r>
              <a:rPr lang="ru-RU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endParaRPr lang="ru-RU" b="1" smtClean="0">
              <a:effectLst>
                <a:outerShdw blurRad="38100" dist="38100" dir="2700000" algn="tl">
                  <a:srgbClr val="E89117"/>
                </a:outerShdw>
              </a:effectLst>
            </a:endParaRPr>
          </a:p>
        </p:txBody>
      </p:sp>
      <p:pic>
        <p:nvPicPr>
          <p:cNvPr id="4" name="Picture 6" descr="http://www.foto-don-reka.ru/d/4952-2/2009-02-05_09.jpg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179512" y="3496552"/>
            <a:ext cx="4248472" cy="3186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новый\Desktop\проект\SAM_27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611" y="3429166"/>
            <a:ext cx="4207877" cy="3096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642350" cy="4645025"/>
          </a:xfrm>
        </p:spPr>
        <p:txBody>
          <a:bodyPr>
            <a:noAutofit/>
          </a:bodyPr>
          <a:lstStyle/>
          <a:p>
            <a:r>
              <a:rPr lang="en-US" sz="16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I </a:t>
            </a:r>
            <a:r>
              <a:rPr lang="ru-RU" sz="16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этап (подготовительный).</a:t>
            </a:r>
            <a:br>
              <a:rPr lang="ru-RU" sz="16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1.Подбор материала по темам:</a:t>
            </a:r>
            <a:b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-Символика Ростовской области.</a:t>
            </a:r>
            <a:r>
              <a:rPr lang="ru-RU" sz="1600" b="1" dirty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600" b="1" dirty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- «Дон-батюшка» (водоемы на территории области)</a:t>
            </a:r>
            <a:b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- «Красота родной земли» (атлас растений Донского края)</a:t>
            </a:r>
            <a:b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- Животные нашего края (атлас животных)</a:t>
            </a:r>
            <a:b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2. Оформить выставку  </a:t>
            </a:r>
            <a:r>
              <a:rPr lang="ru-RU" sz="1600" b="1" dirty="0" err="1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рисунков«Посмотри</a:t>
            </a:r>
            <a: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 как хорош край в котором ты живёшь».</a:t>
            </a:r>
            <a:b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3. Оформить папки «Растения и животные Донского края».</a:t>
            </a:r>
            <a:b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4. Разработать дидактические игры по обозначенным темам, методические рекомендации по их использованию.</a:t>
            </a:r>
            <a:b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5. Подобрать  литературу о животных и растениях Донского края.</a:t>
            </a:r>
            <a:b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6. Оформить в экологическом уголке  макет «Наш край родной – «казачий».</a:t>
            </a:r>
            <a:br>
              <a:rPr lang="ru-RU" sz="16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endParaRPr lang="ru-RU" sz="1800" b="1" dirty="0" smtClean="0">
              <a:effectLst>
                <a:outerShdw blurRad="38100" dist="38100" dir="2700000" algn="tl">
                  <a:srgbClr val="E89117"/>
                </a:outerShdw>
              </a:effectLst>
            </a:endParaRPr>
          </a:p>
        </p:txBody>
      </p:sp>
      <p:pic>
        <p:nvPicPr>
          <p:cNvPr id="2050" name="Picture 2" descr="C:\Users\новый\Desktop\проект\SAM_27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148466"/>
            <a:ext cx="4816950" cy="27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0638"/>
            <a:ext cx="8229600" cy="3408362"/>
          </a:xfrm>
        </p:spPr>
        <p:txBody>
          <a:bodyPr>
            <a:normAutofit/>
          </a:bodyPr>
          <a:lstStyle/>
          <a:p>
            <a:pPr algn="ctr"/>
            <a:r>
              <a:rPr lang="en-US" sz="2400" b="1" u="sng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II</a:t>
            </a:r>
            <a:r>
              <a:rPr lang="ru-RU" sz="2400" b="1" u="sng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 этап (основной).</a:t>
            </a:r>
            <a:br>
              <a:rPr lang="ru-RU" sz="2400" b="1" u="sng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24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24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8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Содержание</a:t>
            </a:r>
            <a:br>
              <a:rPr lang="ru-RU" sz="18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8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Дать понятие о Донском крае, как самобытной исторической территории, своими традициями, народом, культурой. Рассмотреть особенности природы Донского края. Формировать бережное отношение к окружающему миру, умение видеть красоты родной земли, </a:t>
            </a:r>
            <a:br>
              <a:rPr lang="ru-RU" sz="18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800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желание чаще общаться с природой</a:t>
            </a:r>
            <a:r>
              <a:rPr lang="ru-RU" b="1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.</a:t>
            </a:r>
          </a:p>
        </p:txBody>
      </p:sp>
      <p:pic>
        <p:nvPicPr>
          <p:cNvPr id="3074" name="Picture 2" descr="C:\Users\новый\Desktop\проект\2411201538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616995"/>
            <a:ext cx="4464496" cy="298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новый\Desktop\проект\SAM_26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59209"/>
            <a:ext cx="410445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475662" cy="4033837"/>
          </a:xfrm>
        </p:spPr>
        <p:txBody>
          <a:bodyPr>
            <a:noAutofit/>
          </a:bodyPr>
          <a:lstStyle/>
          <a:p>
            <a:r>
              <a:rPr lang="ru-RU" sz="19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9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u="sng" dirty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900" b="1" u="sng" dirty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9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u="sng" dirty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900" b="1" u="sng" dirty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9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u="sng" dirty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900" b="1" u="sng" dirty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9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u="sng" dirty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900" b="1" u="sng" dirty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28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Средства реализации:</a:t>
            </a:r>
            <a:br>
              <a:rPr lang="ru-RU" sz="2800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 </a:t>
            </a:r>
            <a:b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-Занятие «Знакомство с символикой Ростовской области».</a:t>
            </a:r>
            <a:b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-Занятие «Ой, ты Дон широкий».</a:t>
            </a:r>
            <a:b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-Заучивание стихов о родине, о донском крае.</a:t>
            </a:r>
            <a:b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-Экскурсия в музей казачьего быта .</a:t>
            </a:r>
            <a:b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-Выставка рисунков </a:t>
            </a:r>
            <a:r>
              <a:rPr lang="ru-RU" sz="2000" b="1" dirty="0" err="1">
                <a:effectLst>
                  <a:outerShdw blurRad="38100" dist="38100" dir="2700000" algn="tl">
                    <a:srgbClr val="E89117"/>
                  </a:outerShdw>
                </a:effectLst>
              </a:rPr>
              <a:t>рисунков«Посмотри</a:t>
            </a:r>
            <a:r>
              <a:rPr lang="ru-RU" sz="2000" b="1" dirty="0">
                <a:effectLst>
                  <a:outerShdw blurRad="38100" dist="38100" dir="2700000" algn="tl">
                    <a:srgbClr val="E89117"/>
                  </a:outerShdw>
                </a:effectLst>
              </a:rPr>
              <a:t> как хорош край в котором ты живёшь».</a:t>
            </a:r>
            <a:br>
              <a:rPr lang="ru-RU" sz="2000" b="1" dirty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-</a:t>
            </a:r>
            <a: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Беседы: «Кто такие казаки», «</a:t>
            </a:r>
            <a:r>
              <a:rPr lang="ru-RU" sz="1900" b="1" dirty="0" err="1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Край,в</a:t>
            </a:r>
            <a: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 котором ты живёшь».</a:t>
            </a:r>
            <a:r>
              <a:rPr lang="ru-RU" sz="1900" b="1" dirty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900" b="1" dirty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-Опыт «Фильтрация воды».</a:t>
            </a:r>
            <a:b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-Презентации «Флора», «Фауна» Донского края.</a:t>
            </a:r>
            <a:b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-Работа с родителями: Беседа «Родной свой край люби и знай», анкетирование по данной теме, информация в родительский уголок «Воспитание любви к родному краю», «Охрана растений и животных».</a:t>
            </a:r>
            <a:b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sz="1900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endParaRPr lang="ru-RU" sz="1900" b="1" dirty="0" smtClean="0">
              <a:effectLst>
                <a:outerShdw blurRad="38100" dist="38100" dir="2700000" algn="tl">
                  <a:srgbClr val="E89117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Выставка рисунков «Посмотри как хорош край в котором ты живёшь».</a:t>
            </a:r>
            <a:endParaRPr lang="ru-RU" dirty="0"/>
          </a:p>
        </p:txBody>
      </p:sp>
      <p:pic>
        <p:nvPicPr>
          <p:cNvPr id="1026" name="Picture 2" descr="C:\Users\новый\Desktop\проект\1611201538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075" y="1806575"/>
            <a:ext cx="5403850" cy="40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10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Занятие «Ой, ты Дон широкий».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3" descr="C:\Users\новый\Desktop\проект\SAM_27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268760"/>
            <a:ext cx="5472608" cy="323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новый\Desktop\проект\SAM_27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59832"/>
            <a:ext cx="5616624" cy="279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49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Художественное творчество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075" y="1806575"/>
            <a:ext cx="5403850" cy="405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028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Лепка «Лебеди»</a:t>
            </a:r>
            <a:endParaRPr lang="ru-RU" dirty="0"/>
          </a:p>
        </p:txBody>
      </p:sp>
      <p:pic>
        <p:nvPicPr>
          <p:cNvPr id="1026" name="Picture 2" descr="C:\Users\новый\Desktop\проект\SAM_28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1829197"/>
            <a:ext cx="7124700" cy="400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93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Экскурсия в библиотеку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Цель: знакомство с творчеством </a:t>
            </a:r>
            <a:br>
              <a:rPr lang="ru-RU" dirty="0" smtClean="0"/>
            </a:br>
            <a:r>
              <a:rPr lang="ru-RU" dirty="0" smtClean="0"/>
              <a:t>Донских писателей.</a:t>
            </a:r>
            <a:endParaRPr lang="ru-RU" dirty="0"/>
          </a:p>
        </p:txBody>
      </p:sp>
      <p:pic>
        <p:nvPicPr>
          <p:cNvPr id="2050" name="Picture 2" descr="C:\Users\новый\Desktop\проект\SAM_26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611" y="4113040"/>
            <a:ext cx="4608642" cy="2592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новый\Desktop\проект\SAM_26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92896"/>
            <a:ext cx="472852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03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Экскурсия в музей казачьего быта .</a:t>
            </a:r>
            <a:br>
              <a:rPr lang="ru-RU" dirty="0"/>
            </a:b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17032"/>
            <a:ext cx="4965505" cy="2793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099548"/>
            <a:ext cx="4636294" cy="2607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944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Общение: «Достопримечательности села».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1829197"/>
            <a:ext cx="7124700" cy="4007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613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Дид.игра</a:t>
            </a:r>
            <a:r>
              <a:rPr lang="ru-RU" dirty="0" smtClean="0"/>
              <a:t> «Расскажи, что знаешь»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844824"/>
            <a:ext cx="4536634" cy="2551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новый\Desktop\проект\SAM_27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2" y="3645024"/>
            <a:ext cx="4974521" cy="279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22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</a:rPr>
              <a:t>Презентации «Флора», «Фауна» Донского края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603" y="1628800"/>
            <a:ext cx="3891425" cy="291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2209075"/>
            <a:ext cx="5147617" cy="385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281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 родителями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12776"/>
            <a:ext cx="4380266" cy="246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новый\Desktop\фото Софья Фролова\морозовс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80" y="1977008"/>
            <a:ext cx="3240360" cy="405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05064"/>
            <a:ext cx="4320480" cy="2480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285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188913"/>
            <a:ext cx="7124700" cy="665162"/>
          </a:xfrm>
        </p:spPr>
        <p:txBody>
          <a:bodyPr>
            <a:noAutofit/>
          </a:bodyPr>
          <a:lstStyle/>
          <a:p>
            <a:pPr algn="ctr"/>
            <a:r>
              <a:rPr lang="ru-RU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Заключительный этап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363" y="1052513"/>
            <a:ext cx="8640762" cy="1063625"/>
          </a:xfrm>
        </p:spPr>
        <p:txBody>
          <a:bodyPr rtlCol="0">
            <a:normAutofit lnSpcReduction="10000"/>
          </a:bodyPr>
          <a:lstStyle/>
          <a:p>
            <a:pPr marL="0" indent="0" algn="ctr" fontAlgn="auto">
              <a:buFont typeface="Wingdings 2" charset="2"/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Досуг -викторина «Знатоки родного края»</a:t>
            </a:r>
          </a:p>
          <a:p>
            <a:pPr marL="0" indent="0" algn="ctr" fontAlgn="auto">
              <a:buFont typeface="Wingdings 2" charset="2"/>
              <a:buNone/>
              <a:defRPr/>
            </a:pP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Цель:обобщить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систематизировать знания детей о Донском крае.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auto">
              <a:buFont typeface="Wingdings 2" charset="2"/>
              <a:buChar char=""/>
              <a:defRPr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220" y="1916832"/>
            <a:ext cx="5486578" cy="30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2" y="4131840"/>
            <a:ext cx="4846507" cy="272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497888" cy="1655762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 </a:t>
            </a:r>
            <a:r>
              <a:rPr lang="ru-RU" b="1" dirty="0">
                <a:effectLst>
                  <a:outerShdw blurRad="38100" dist="38100" dir="2700000" algn="tl">
                    <a:srgbClr val="E89117"/>
                  </a:outerShdw>
                </a:effectLst>
              </a:rPr>
              <a:t>П</a:t>
            </a:r>
            <a: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родукты </a:t>
            </a:r>
            <a: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>проектной деятельности.</a:t>
            </a:r>
            <a:r>
              <a:rPr lang="ru-RU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  <a:t/>
            </a:r>
            <a:br>
              <a:rPr lang="ru-RU" b="1" u="sng" dirty="0" smtClean="0">
                <a:effectLst>
                  <a:outerShdw blurRad="38100" dist="38100" dir="2700000" algn="tl">
                    <a:srgbClr val="E89117"/>
                  </a:outerShdw>
                </a:effectLst>
              </a:rPr>
            </a:br>
            <a:endParaRPr lang="ru-RU" b="1" u="sng" dirty="0" smtClean="0">
              <a:effectLst>
                <a:outerShdw blurRad="38100" dist="38100" dir="2700000" algn="tl">
                  <a:srgbClr val="E89117"/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371600"/>
            <a:ext cx="8640763" cy="2846388"/>
          </a:xfrm>
        </p:spPr>
        <p:txBody>
          <a:bodyPr rtlCol="0">
            <a:normAutofit/>
          </a:bodyPr>
          <a:lstStyle/>
          <a:p>
            <a:pPr fontAlgn="auto">
              <a:buFont typeface="Wingdings 2" charset="2"/>
              <a:buBlip>
                <a:blip r:embed="rId2"/>
              </a:buBlip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Выставка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материалов и пособий по формированию экологически-ценного опыта общения с обитателями животного и растительного мира Донского казачьего края.</a:t>
            </a:r>
          </a:p>
          <a:p>
            <a:pPr fontAlgn="auto">
              <a:buFont typeface="Wingdings 2" charset="2"/>
              <a:buBlip>
                <a:blip r:embed="rId2"/>
              </a:buBlip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Выставка материалов по ознакомлению с животными и растениями Донского края.</a:t>
            </a:r>
          </a:p>
          <a:p>
            <a:pPr fontAlgn="auto">
              <a:buFont typeface="Wingdings 2" charset="2"/>
              <a:buBlip>
                <a:blip r:embed="rId2"/>
              </a:buBlip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Макет «Наш край родной - казачий».</a:t>
            </a:r>
          </a:p>
          <a:p>
            <a:pPr fontAlgn="auto">
              <a:buFont typeface="Wingdings 2" charset="2"/>
              <a:buBlip>
                <a:blip r:embed="rId2"/>
              </a:buBlip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Электронная презентация проекта.</a:t>
            </a:r>
          </a:p>
          <a:p>
            <a:pPr marL="0" indent="0" fontAlgn="auto">
              <a:buFont typeface="Wingdings 2" charset="2"/>
              <a:buNone/>
              <a:defRPr/>
            </a:pPr>
            <a:endParaRPr lang="ru-RU" dirty="0"/>
          </a:p>
        </p:txBody>
      </p:sp>
      <p:pic>
        <p:nvPicPr>
          <p:cNvPr id="1026" name="Picture 2" descr="C:\Users\новый\Desktop\проект\2011201538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4077071"/>
            <a:ext cx="3591247" cy="257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овый\Desktop\проект\SAM_27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713" y="4003561"/>
            <a:ext cx="4372759" cy="264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650" y="692696"/>
            <a:ext cx="7124700" cy="5166767"/>
          </a:xfrm>
        </p:spPr>
        <p:txBody>
          <a:bodyPr/>
          <a:lstStyle/>
          <a:p>
            <a:r>
              <a:rPr lang="ru-RU" sz="2400" dirty="0"/>
              <a:t>Вывод:</a:t>
            </a:r>
          </a:p>
          <a:p>
            <a:r>
              <a:rPr lang="ru-RU" sz="2400" dirty="0"/>
              <a:t>Приобщая детей к историческим данным родной культуры, традициям,</a:t>
            </a:r>
          </a:p>
          <a:p>
            <a:r>
              <a:rPr lang="ru-RU" sz="2400" dirty="0"/>
              <a:t>мы развиваем личность каждого ребенка, так, как только на основе</a:t>
            </a:r>
          </a:p>
          <a:p>
            <a:r>
              <a:rPr lang="ru-RU" sz="2400" dirty="0"/>
              <a:t>прошлого можно понять настоящее, предвидеть будущее.</a:t>
            </a:r>
          </a:p>
          <a:p>
            <a:r>
              <a:rPr lang="ru-RU" sz="2400" dirty="0"/>
              <a:t>А народ, не передающий все самое ценное из поколения в поколение, -</a:t>
            </a:r>
          </a:p>
          <a:p>
            <a:r>
              <a:rPr lang="ru-RU" sz="2400" dirty="0"/>
              <a:t>народ без будущего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768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476</TotalTime>
  <Words>423</Words>
  <Application>Microsoft Office PowerPoint</Application>
  <PresentationFormat>Экран (4:3)</PresentationFormat>
  <Paragraphs>89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Summer</vt:lpstr>
      <vt:lpstr>Оформление по умолчанию</vt:lpstr>
      <vt:lpstr>             </vt:lpstr>
      <vt:lpstr>Проект  «Наш край родной -Донской» </vt:lpstr>
      <vt:lpstr>Участники проекта:</vt:lpstr>
      <vt:lpstr>  Задачи:   Знакомить детей с историей Донского края и его достопримечательностями. Расширить представления детей об особенностях флоры и фауны Донского края. Обогатить представление о р. Дон и других водоемах нашего района.  Учить видеть и понимать последствия действий человека по отношению к родной природе. </vt:lpstr>
      <vt:lpstr>ПРЕДПОЛАГАЕМЫЙ РЕЗУЛЬТАТ:</vt:lpstr>
      <vt:lpstr>        Схема решения поставленных задач через            интеграцию образовательных областей</vt:lpstr>
      <vt:lpstr>Проблема:   недостаточное знание о природе Донского края  у детей и родителей,  его истории и уникальности. </vt:lpstr>
      <vt:lpstr>I этап (подготовительный).  1.Подбор материала по темам: -Символика Ростовской области. - «Дон-батюшка» (водоемы на территории области) - «Красота родной земли» (атлас растений Донского края) - Животные нашего края (атлас животных) 2. Оформить выставку  рисунков«Посмотри как хорош край в котором ты живёшь». 3. Оформить папки «Растения и животные Донского края». 4. Разработать дидактические игры по обозначенным темам, методические рекомендации по их использованию. 5. Подобрать  литературу о животных и растениях Донского края. 6. Оформить в экологическом уголке  макет «Наш край родной – «казачий». </vt:lpstr>
      <vt:lpstr>II этап (основной).  Содержание Дать понятие о Донском крае, как самобытной исторической территории, своими традициями, народом, культурой. Рассмотреть особенности природы Донского края. Формировать бережное отношение к окружающему миру, умение видеть красоты родной земли,  желание чаще общаться с природой.</vt:lpstr>
      <vt:lpstr>        Средства реализации:    -Занятие «Знакомство с символикой Ростовской области». -Занятие «Ой, ты Дон широкий». -Заучивание стихов о родине, о донском крае. -Экскурсия в музей казачьего быта . -Выставка рисунков рисунков«Посмотри как хорош край в котором ты живёшь». -Беседы: «Кто такие казаки», «Край,в котором ты живёшь». -Опыт «Фильтрация воды». -Презентации «Флора», «Фауна» Донского края. -Работа с родителями: Беседа «Родной свой край люби и знай», анкетирование по данной теме, информация в родительский уголок «Воспитание любви к родному краю», «Охрана растений и животных».  </vt:lpstr>
      <vt:lpstr>Выставка рисунков «Посмотри как хорош край в котором ты живёшь».</vt:lpstr>
      <vt:lpstr>Занятие «Ой, ты Дон широкий». </vt:lpstr>
      <vt:lpstr>Художественное творчество</vt:lpstr>
      <vt:lpstr>Лепка «Лебеди»</vt:lpstr>
      <vt:lpstr>Экскурсия в библиотеку  Цель: знакомство с творчеством  Донских писателей.</vt:lpstr>
      <vt:lpstr>Экскурсия в музей казачьего быта . </vt:lpstr>
      <vt:lpstr>Общение: «Достопримечательности села».</vt:lpstr>
      <vt:lpstr>Дид.игра «Расскажи, что знаешь»</vt:lpstr>
      <vt:lpstr>Презентации «Флора», «Фауна» Донского края</vt:lpstr>
      <vt:lpstr>Работа с родителями</vt:lpstr>
      <vt:lpstr>Заключительный этап</vt:lpstr>
      <vt:lpstr> Продукты  проектной деятельности.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«Мы - Донские казаки» Цель: формирование экологически ценного опыта общения с природой Донского края гуманного поведения и деятельности в природе, удовлетворение детской любознательности и формирование разносторонних представлений о животных и растениях Донского края в условиях опытно-исследовательской деятельности.</dc:title>
  <dc:creator>Радуга</dc:creator>
  <cp:lastModifiedBy>новый</cp:lastModifiedBy>
  <cp:revision>48</cp:revision>
  <dcterms:created xsi:type="dcterms:W3CDTF">2012-05-10T07:49:05Z</dcterms:created>
  <dcterms:modified xsi:type="dcterms:W3CDTF">2015-12-08T11:05:06Z</dcterms:modified>
</cp:coreProperties>
</file>